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816">
          <p15:clr>
            <a:srgbClr val="A4A3A4"/>
          </p15:clr>
        </p15:guide>
        <p15:guide id="2" orient="horz" pos="3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482E11-1CC8-452B-ACB2-B38B938DB25B}">
  <a:tblStyle styleId="{D2482E11-1CC8-452B-ACB2-B38B938DB25B}" styleName="Table_0">
    <a:wholeTbl>
      <a:tcTxStyle b="off" i="off">
        <a:font>
          <a:latin typeface="Daytona Condensed Light"/>
          <a:ea typeface="Daytona Condensed Light"/>
          <a:cs typeface="Daytona Condensed Light"/>
        </a:font>
        <a:schemeClr val="dk1"/>
      </a:tcTxStyle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lastCol>
    <a:firstCol>
      <a:tcTxStyle b="on" i="off"/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firstCol>
    <a:lastRow>
      <a:tcTxStyle b="on" i="off"/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Daytona Condensed Light"/>
          <a:ea typeface="Daytona Condensed Light"/>
          <a:cs typeface="Daytona Condensed Light"/>
        </a:font>
        <a:schemeClr val="lt1"/>
      </a:tcTxStyle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8" d="100"/>
          <a:sy n="58" d="100"/>
        </p:scale>
        <p:origin x="964" y="68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94032fb46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3a94032fb4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a94032fb46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3a94032fb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a94032fb46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3a94032fb4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304800" y="266701"/>
                </a:moveTo>
                <a:lnTo>
                  <a:pt x="304800" y="6591300"/>
                </a:lnTo>
                <a:lnTo>
                  <a:pt x="11887200" y="6591300"/>
                </a:lnTo>
                <a:lnTo>
                  <a:pt x="11887200" y="26670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 txBox="1">
            <a:spLocks noGrp="1"/>
          </p:cNvSpPr>
          <p:nvPr>
            <p:ph type="title"/>
          </p:nvPr>
        </p:nvSpPr>
        <p:spPr>
          <a:xfrm>
            <a:off x="838200" y="1417320"/>
            <a:ext cx="105156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5891213" y="5628222"/>
            <a:ext cx="409575" cy="88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picture ">
  <p:cSld name="Content + picture 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E9F5F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1280160" y="3931920"/>
            <a:ext cx="50292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>
            <a:spLocks noGrp="1"/>
          </p:cNvSpPr>
          <p:nvPr>
            <p:ph type="pic" idx="2"/>
          </p:nvPr>
        </p:nvSpPr>
        <p:spPr>
          <a:xfrm>
            <a:off x="1280160" y="548640"/>
            <a:ext cx="3017520" cy="3017520"/>
          </a:xfrm>
          <a:prstGeom prst="ellipse">
            <a:avLst/>
          </a:prstGeom>
          <a:noFill/>
          <a:ln>
            <a:noFill/>
          </a:ln>
        </p:spPr>
      </p:sp>
      <p:sp>
        <p:nvSpPr>
          <p:cNvPr id="67" name="Google Shape;67;p11"/>
          <p:cNvSpPr txBox="1">
            <a:spLocks noGrp="1"/>
          </p:cNvSpPr>
          <p:nvPr>
            <p:ph type="body" idx="1"/>
          </p:nvPr>
        </p:nvSpPr>
        <p:spPr>
          <a:xfrm>
            <a:off x="7205472" y="731520"/>
            <a:ext cx="4306824" cy="539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35052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920"/>
              <a:buChar char="o"/>
              <a:defRPr cap="none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o"/>
              <a:defRPr/>
            </a:lvl2pPr>
            <a:lvl3pPr marL="1371600" lvl="2" indent="-32003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/>
            </a:lvl3pPr>
            <a:lvl4pPr marL="1828800" lvl="3" indent="-30988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/>
            </a:lvl4pPr>
            <a:lvl5pPr marL="2286000" lvl="4" indent="-29972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1298448" y="6111876"/>
            <a:ext cx="411480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ntent">
  <p:cSld name="Title and two conten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50292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1"/>
          </p:nvPr>
        </p:nvSpPr>
        <p:spPr>
          <a:xfrm>
            <a:off x="6784848" y="1097280"/>
            <a:ext cx="4572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80"/>
              <a:buChar char="o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20"/>
              <a:buChar char="o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60"/>
              <a:buChar char="o"/>
              <a:defRPr sz="1200"/>
            </a:lvl4pPr>
            <a:lvl5pPr marL="2286000" lvl="4" indent="-28447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80"/>
              <a:buChar char="o"/>
              <a:defRPr sz="11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2"/>
          </p:nvPr>
        </p:nvSpPr>
        <p:spPr>
          <a:xfrm>
            <a:off x="1280160" y="3172968"/>
            <a:ext cx="10076688" cy="3108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80"/>
              <a:buChar char="o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20"/>
              <a:buChar char="o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60"/>
              <a:buChar char="o"/>
              <a:defRPr sz="1200"/>
            </a:lvl4pPr>
            <a:lvl5pPr marL="2286000" lvl="4" indent="-28447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80"/>
              <a:buChar char="o"/>
              <a:defRPr sz="11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2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601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9" name="Google Shape;79;p13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green">
  <p:cSld name="Two content gree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body" idx="1"/>
          </p:nvPr>
        </p:nvSpPr>
        <p:spPr>
          <a:xfrm>
            <a:off x="1280160" y="2377440"/>
            <a:ext cx="4663440" cy="35661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65750" tIns="365750" rIns="365750" bIns="36575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Char char="o"/>
              <a:defRPr sz="1200"/>
            </a:lvl4pPr>
            <a:lvl5pPr marL="2286000" lvl="4" indent="-28447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80"/>
              <a:buChar char="o"/>
              <a:defRPr sz="11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body" idx="2"/>
          </p:nvPr>
        </p:nvSpPr>
        <p:spPr>
          <a:xfrm>
            <a:off x="6309360" y="2377440"/>
            <a:ext cx="4663440" cy="35661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65750" tIns="365750" rIns="365750" bIns="36575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 sz="1800" cap="none"/>
            </a:lvl1pPr>
            <a:lvl2pPr marL="914400" lvl="1" indent="-30988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Char char="o"/>
              <a:defRPr sz="1200"/>
            </a:lvl4pPr>
            <a:lvl5pPr marL="2286000" lvl="4" indent="-28447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80"/>
              <a:buChar char="o"/>
              <a:defRPr sz="11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5" name="Google Shape;85;p14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with image right">
  <p:cSld name="Title and content with image righ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8610600" y="0"/>
            <a:ext cx="3581400" cy="6858000"/>
          </a:xfrm>
          <a:custGeom>
            <a:avLst/>
            <a:gdLst/>
            <a:ahLst/>
            <a:cxnLst/>
            <a:rect l="l" t="t" r="r" b="b"/>
            <a:pathLst>
              <a:path w="3581400" h="6858000" extrusionOk="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6172201"/>
                </a:lnTo>
                <a:lnTo>
                  <a:pt x="2971800" y="6172201"/>
                </a:lnTo>
                <a:lnTo>
                  <a:pt x="2971800" y="685800"/>
                </a:lnTo>
                <a:lnTo>
                  <a:pt x="0" y="6858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4114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1280160" y="3566160"/>
            <a:ext cx="4114800" cy="265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  <a:defRPr sz="2400" cap="none"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o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3pPr>
            <a:lvl4pPr marL="1828800" lvl="3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o"/>
              <a:defRPr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5687568" y="1435608"/>
            <a:ext cx="5897880" cy="3977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4" name="Google Shape;24;p3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white">
  <p:cSld name="Two content whit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0656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1280160" y="2377440"/>
            <a:ext cx="4572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004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None/>
              <a:defRPr sz="1800"/>
            </a:lvl2pPr>
            <a:lvl3pPr marL="1371600" lvl="2" indent="-320039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3pPr>
            <a:lvl4pPr marL="1828800" lvl="3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None/>
              <a:defRPr sz="1800"/>
            </a:lvl4pPr>
            <a:lvl5pPr marL="2286000" lvl="4" indent="-320039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2"/>
          </p:nvPr>
        </p:nvSpPr>
        <p:spPr>
          <a:xfrm>
            <a:off x="6227064" y="2377440"/>
            <a:ext cx="4645152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40"/>
              <a:buChar char="o"/>
              <a:defRPr sz="1800"/>
            </a:lvl1pPr>
            <a:lvl2pPr marL="914400" lvl="1" indent="-32004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 sz="1800"/>
            </a:lvl2pPr>
            <a:lvl3pPr marL="1371600" lvl="2" indent="-32003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 sz="1800"/>
            </a:lvl3pPr>
            <a:lvl4pPr marL="1828800" lvl="3" indent="-32003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 sz="1800"/>
            </a:lvl4pPr>
            <a:lvl5pPr marL="2286000" lvl="4" indent="-32003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30" name="Google Shape;30;p4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picture">
  <p:cSld name="Title + picture">
    <p:bg>
      <p:bgPr>
        <a:solidFill>
          <a:schemeClr val="accent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>
            <a:spLocks noGrp="1"/>
          </p:cNvSpPr>
          <p:nvPr>
            <p:ph type="pic" idx="2"/>
          </p:nvPr>
        </p:nvSpPr>
        <p:spPr>
          <a:xfrm>
            <a:off x="1524000" y="1481328"/>
            <a:ext cx="9144000" cy="38953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33" name="Google Shape;33;p5"/>
          <p:cNvSpPr txBox="1">
            <a:spLocks noGrp="1"/>
          </p:cNvSpPr>
          <p:nvPr>
            <p:ph type="ctrTitle"/>
          </p:nvPr>
        </p:nvSpPr>
        <p:spPr>
          <a:xfrm>
            <a:off x="1984248" y="1920240"/>
            <a:ext cx="822960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light blue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280160" y="2377440"/>
            <a:ext cx="4663440" cy="3566160"/>
          </a:xfrm>
          <a:prstGeom prst="rect">
            <a:avLst/>
          </a:prstGeom>
          <a:solidFill>
            <a:srgbClr val="E9F5FB"/>
          </a:solidFill>
          <a:ln>
            <a:noFill/>
          </a:ln>
        </p:spPr>
        <p:txBody>
          <a:bodyPr spcFirstLastPara="1" wrap="square" lIns="365750" tIns="365750" rIns="365750" bIns="365750" anchor="t" anchorCtr="0">
            <a:normAutofit/>
          </a:bodyPr>
          <a:lstStyle>
            <a:lvl1pPr marL="457200" lvl="0" indent="-32004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 sz="1800"/>
            </a:lvl1pPr>
            <a:lvl2pPr marL="914400" lvl="1" indent="-30988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 sz="1600"/>
            </a:lvl2pPr>
            <a:lvl3pPr marL="1371600" lvl="2" indent="-29971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 sz="1400"/>
            </a:lvl3pPr>
            <a:lvl4pPr marL="1828800" lvl="3" indent="-28956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Char char="o"/>
              <a:defRPr sz="1200"/>
            </a:lvl4pPr>
            <a:lvl5pPr marL="2286000" lvl="4" indent="-28447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80"/>
              <a:buChar char="o"/>
              <a:defRPr sz="11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6309360" y="2377440"/>
            <a:ext cx="4663440" cy="3566160"/>
          </a:xfrm>
          <a:prstGeom prst="rect">
            <a:avLst/>
          </a:prstGeom>
          <a:solidFill>
            <a:srgbClr val="E9F5FB"/>
          </a:solidFill>
          <a:ln>
            <a:noFill/>
          </a:ln>
        </p:spPr>
        <p:txBody>
          <a:bodyPr spcFirstLastPara="1" wrap="square" lIns="365750" tIns="365750" rIns="365750" bIns="365750" anchor="t" anchorCtr="0">
            <a:normAutofit/>
          </a:bodyPr>
          <a:lstStyle>
            <a:lvl1pPr marL="457200" lvl="0" indent="-32004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40"/>
              <a:buChar char="o"/>
              <a:defRPr sz="1800"/>
            </a:lvl1pPr>
            <a:lvl2pPr marL="914400" lvl="1" indent="-30988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80"/>
              <a:buChar char="o"/>
              <a:defRPr sz="1600"/>
            </a:lvl2pPr>
            <a:lvl3pPr marL="1371600" lvl="2" indent="-29971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20"/>
              <a:buChar char="o"/>
              <a:defRPr sz="1400"/>
            </a:lvl3pPr>
            <a:lvl4pPr marL="1828800" lvl="3" indent="-28956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"/>
              <a:buChar char="o"/>
              <a:defRPr sz="1200"/>
            </a:lvl4pPr>
            <a:lvl5pPr marL="2286000" lvl="4" indent="-28447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80"/>
              <a:buChar char="o"/>
              <a:defRPr sz="11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1295400" y="822960"/>
            <a:ext cx="411480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">
  <p:cSld name="Closing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41248" y="3163824"/>
            <a:ext cx="10515600" cy="232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>
            <a:spLocks noGrp="1"/>
          </p:cNvSpPr>
          <p:nvPr>
            <p:ph type="pic" idx="2"/>
          </p:nvPr>
        </p:nvSpPr>
        <p:spPr>
          <a:xfrm>
            <a:off x="4953000" y="548640"/>
            <a:ext cx="2286000" cy="22860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572768" y="6044184"/>
            <a:ext cx="9116568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cap="none"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5891213" y="5628222"/>
            <a:ext cx="409575" cy="88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picture">
  <p:cSld name="Title + subtitle + pictur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ctrTitle"/>
          </p:nvPr>
        </p:nvSpPr>
        <p:spPr>
          <a:xfrm>
            <a:off x="841248" y="2697480"/>
            <a:ext cx="10515600" cy="2606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ubTitle" idx="1"/>
          </p:nvPr>
        </p:nvSpPr>
        <p:spPr>
          <a:xfrm>
            <a:off x="841248" y="6044184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" name="Google Shape;48;p8"/>
          <p:cNvSpPr>
            <a:spLocks noGrp="1"/>
          </p:cNvSpPr>
          <p:nvPr>
            <p:ph type="pic" idx="2"/>
          </p:nvPr>
        </p:nvSpPr>
        <p:spPr>
          <a:xfrm>
            <a:off x="0" y="0"/>
            <a:ext cx="12188952" cy="2368296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8"/>
          <p:cNvSpPr/>
          <p:nvPr/>
        </p:nvSpPr>
        <p:spPr>
          <a:xfrm>
            <a:off x="5891213" y="5628222"/>
            <a:ext cx="409575" cy="88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 + subtitl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/>
          <p:nvPr/>
        </p:nvSpPr>
        <p:spPr>
          <a:xfrm>
            <a:off x="0" y="0"/>
            <a:ext cx="12192000" cy="4457700"/>
          </a:xfrm>
          <a:custGeom>
            <a:avLst/>
            <a:gdLst/>
            <a:ahLst/>
            <a:cxnLst/>
            <a:rect l="l" t="t" r="r" b="b"/>
            <a:pathLst>
              <a:path w="12192000" h="4457700" extrusionOk="0">
                <a:moveTo>
                  <a:pt x="0" y="0"/>
                </a:moveTo>
                <a:lnTo>
                  <a:pt x="12192000" y="0"/>
                </a:lnTo>
                <a:lnTo>
                  <a:pt x="12192000" y="4457700"/>
                </a:lnTo>
                <a:lnTo>
                  <a:pt x="11563350" y="4457700"/>
                </a:lnTo>
                <a:lnTo>
                  <a:pt x="11563350" y="685800"/>
                </a:lnTo>
                <a:lnTo>
                  <a:pt x="628650" y="685800"/>
                </a:lnTo>
                <a:lnTo>
                  <a:pt x="628650" y="4457700"/>
                </a:lnTo>
                <a:lnTo>
                  <a:pt x="0" y="44577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9"/>
          <p:cNvSpPr txBox="1">
            <a:spLocks noGrp="1"/>
          </p:cNvSpPr>
          <p:nvPr>
            <p:ph type="ctrTitle"/>
          </p:nvPr>
        </p:nvSpPr>
        <p:spPr>
          <a:xfrm>
            <a:off x="978408" y="1143000"/>
            <a:ext cx="1024128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2075688" y="3803904"/>
            <a:ext cx="804672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4" name="Google Shape;54;p9"/>
          <p:cNvSpPr/>
          <p:nvPr/>
        </p:nvSpPr>
        <p:spPr>
          <a:xfrm>
            <a:off x="5891213" y="5628222"/>
            <a:ext cx="409575" cy="88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2">
  <p:cSld name="Title and content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0" y="0"/>
            <a:ext cx="356616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5340096" y="1097280"/>
            <a:ext cx="621792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0"/>
          <p:cNvSpPr>
            <a:spLocks noGrp="1"/>
          </p:cNvSpPr>
          <p:nvPr>
            <p:ph type="pic" idx="2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5340096" y="3429000"/>
            <a:ext cx="621792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5052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920"/>
              <a:buChar char="o"/>
              <a:defRPr cap="none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o"/>
              <a:defRPr/>
            </a:lvl2pPr>
            <a:lvl3pPr marL="1371600" lvl="2" indent="-320039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40"/>
              <a:buChar char="o"/>
              <a:defRPr/>
            </a:lvl3pPr>
            <a:lvl4pPr marL="1828800" lvl="3" indent="-30988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80"/>
              <a:buChar char="o"/>
              <a:defRPr/>
            </a:lvl4pPr>
            <a:lvl5pPr marL="2286000" lvl="4" indent="-29972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2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/>
          <p:nvPr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0"/>
          <p:cNvSpPr txBox="1">
            <a:spLocks noGrp="1"/>
          </p:cNvSpPr>
          <p:nvPr>
            <p:ph type="sldNum" idx="12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2" name="Google Shape;62;p10"/>
          <p:cNvCxnSpPr/>
          <p:nvPr/>
        </p:nvCxnSpPr>
        <p:spPr>
          <a:xfrm>
            <a:off x="5340096" y="822960"/>
            <a:ext cx="411480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urier New"/>
              <a:buChar char="o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ourier New"/>
              <a:buChar char="o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420624" y="6019801"/>
            <a:ext cx="457200" cy="18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5" descr="A close up of an eyeball&#10;&#10;AI-generated content may be incorrect.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4006721" y="1211925"/>
            <a:ext cx="4178557" cy="417855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541388" y="1819406"/>
            <a:ext cx="11109224" cy="2968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 cap="none"/>
              <a:t>iDETECT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b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400"/>
              <a:t>AI POWERED RETINAL DISEASE DETECTION FROM FUNDUS IMAGES</a:t>
            </a:r>
            <a:endParaRPr sz="4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1524000" y="5820982"/>
            <a:ext cx="9144000" cy="697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SHAHBAAZ AHMED SADIQ</a:t>
            </a:r>
            <a:endParaRPr sz="2000"/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FAHAD ABDULRAHMAN ALOTHMAN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08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175" y="2710624"/>
            <a:ext cx="9520251" cy="188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841248" y="3163824"/>
            <a:ext cx="10515600" cy="232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/>
              <a:t>THANK YOU</a:t>
            </a:r>
            <a:endParaRPr/>
          </a:p>
        </p:txBody>
      </p:sp>
      <p:pic>
        <p:nvPicPr>
          <p:cNvPr id="156" name="Google Shape;156;p2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6485" t="28078" r="26237" b="27719"/>
          <a:stretch/>
        </p:blipFill>
        <p:spPr>
          <a:xfrm>
            <a:off x="4567551" y="917406"/>
            <a:ext cx="3056897" cy="285792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xfrm>
            <a:off x="2441449" y="6021744"/>
            <a:ext cx="7309102" cy="580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SHAHBAAZ AHMED SADIQ – 202415720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FAHAD ABDULRAHMAN ALOTHMAN - 201673400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4114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500940" y="1851415"/>
            <a:ext cx="5040324" cy="3820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r>
              <a:rPr lang="en-US" dirty="0"/>
              <a:t>INTRODUCTION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r>
              <a:rPr lang="en-US" dirty="0"/>
              <a:t>RET-CLIP EXPLAINED — AND HOW WE APPLIED IT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r>
              <a:rPr lang="en-US" dirty="0"/>
              <a:t>CHALLENGES FACED</a:t>
            </a:r>
          </a:p>
          <a:p>
            <a:pPr marL="45720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r>
              <a:rPr lang="en-US" dirty="0"/>
              <a:t>PROMPT GENERATION</a:t>
            </a:r>
          </a:p>
          <a:p>
            <a:pPr marL="45720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r>
              <a:rPr lang="en-IN" dirty="0"/>
              <a:t>ZERO SHOT EVALUATION</a:t>
            </a:r>
          </a:p>
          <a:p>
            <a:pPr marL="45720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r>
              <a:rPr lang="en-IN" dirty="0"/>
              <a:t>RESULTS</a:t>
            </a:r>
          </a:p>
          <a:p>
            <a:pPr marL="457200" lvl="0" indent="-4572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/>
              <a:buChar char="o"/>
            </a:pPr>
            <a:endParaRPr dirty="0"/>
          </a:p>
        </p:txBody>
      </p:sp>
      <p:pic>
        <p:nvPicPr>
          <p:cNvPr id="99" name="Google Shape;99;p16" descr="A diagram of the eye&#10;&#10;AI-generated content may be incorrect.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5757" b="5756"/>
          <a:stretch/>
        </p:blipFill>
        <p:spPr>
          <a:xfrm>
            <a:off x="5687568" y="1435608"/>
            <a:ext cx="5777601" cy="397764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0656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105" name="Google Shape;105;p1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80160" y="2167331"/>
            <a:ext cx="3620913" cy="3025274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6" name="Google Shape;106;p17"/>
          <p:cNvSpPr txBox="1">
            <a:spLocks noGrp="1"/>
          </p:cNvSpPr>
          <p:nvPr>
            <p:ph type="body" idx="2"/>
          </p:nvPr>
        </p:nvSpPr>
        <p:spPr>
          <a:xfrm>
            <a:off x="5752075" y="1726656"/>
            <a:ext cx="5846628" cy="4555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40"/>
              <a:buChar char="o"/>
            </a:pPr>
            <a:r>
              <a:rPr lang="en-US" sz="2800" dirty="0"/>
              <a:t>Retinal Disease Detection: Prevent vision loss early: many eye diseases start quietly; early detection can save sight</a:t>
            </a:r>
            <a:endParaRPr dirty="0"/>
          </a:p>
          <a:p>
            <a:pPr marL="457200" lvl="0" indent="-4572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40"/>
              <a:buChar char="o"/>
            </a:pPr>
            <a:r>
              <a:rPr lang="en-US" sz="2800" dirty="0"/>
              <a:t>Fundus photos: color pictures of the back of the eye (retina) taken with a standard eye camera</a:t>
            </a:r>
            <a:endParaRPr dirty="0"/>
          </a:p>
          <a:p>
            <a:pPr marL="457200" lvl="0" indent="-4572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40"/>
              <a:buChar char="o"/>
            </a:pPr>
            <a:r>
              <a:rPr lang="en-US" sz="2800" dirty="0"/>
              <a:t>Catches silent changes from diabetes, glaucoma, macular degeneration, and high blood pressure before vision drops.</a:t>
            </a:r>
            <a:endParaRPr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360"/>
              <a:buNone/>
            </a:pPr>
            <a:endParaRPr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 descr="A screenshot of a screenshot of a screenshot of a person's eyes&#10;&#10;AI-generated content may be incorrect.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733493" y="68262"/>
            <a:ext cx="5780470" cy="672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RET-CLIP FOUNDATIONAL MODEL</a:t>
            </a:r>
            <a:endParaRPr/>
          </a:p>
        </p:txBody>
      </p:sp>
      <p:pic>
        <p:nvPicPr>
          <p:cNvPr id="117" name="Google Shape;117;p19" descr="A diagram of a ret-clip foundation model&#10;&#10;AI-generated content may be incorrect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60378" y="1728316"/>
            <a:ext cx="9451462" cy="4803113"/>
          </a:xfrm>
          <a:prstGeom prst="rect">
            <a:avLst/>
          </a:prstGeom>
          <a:solidFill>
            <a:srgbClr val="E9F5FB"/>
          </a:solidFill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0656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RET-CLIP: OUR PRACTICAL BUILD</a:t>
            </a:r>
            <a:br>
              <a:rPr lang="en-US"/>
            </a:br>
            <a:endParaRPr/>
          </a:p>
        </p:txBody>
      </p:sp>
      <p:graphicFrame>
        <p:nvGraphicFramePr>
          <p:cNvPr id="123" name="Google Shape;123;p20"/>
          <p:cNvGraphicFramePr/>
          <p:nvPr>
            <p:extLst>
              <p:ext uri="{D42A27DB-BD31-4B8C-83A1-F6EECF244321}">
                <p14:modId xmlns:p14="http://schemas.microsoft.com/office/powerpoint/2010/main" val="2423702054"/>
              </p:ext>
            </p:extLst>
          </p:nvPr>
        </p:nvGraphicFramePr>
        <p:xfrm>
          <a:off x="1353016" y="1759975"/>
          <a:ext cx="9674975" cy="5005245"/>
        </p:xfrm>
        <a:graphic>
          <a:graphicData uri="http://schemas.openxmlformats.org/drawingml/2006/table">
            <a:tbl>
              <a:tblPr>
                <a:gradFill>
                  <a:gsLst>
                    <a:gs pos="0">
                      <a:srgbClr val="EBF2F4"/>
                    </a:gs>
                    <a:gs pos="50000">
                      <a:srgbClr val="E0EBEE"/>
                    </a:gs>
                    <a:gs pos="100000">
                      <a:srgbClr val="DCE9ED"/>
                    </a:gs>
                  </a:gsLst>
                  <a:lin ang="5400000" scaled="0"/>
                </a:gradFill>
                <a:tableStyleId>{D2482E11-1CC8-452B-ACB2-B38B938DB25B}</a:tableStyleId>
              </a:tblPr>
              <a:tblGrid>
                <a:gridCol w="3218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8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28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3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/>
                        <a:t>TOPIC</a:t>
                      </a:r>
                      <a:endParaRPr sz="1600" b="1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/>
                        <a:t>RET-CLIP (ORIGINAL)</a:t>
                      </a:r>
                      <a:endParaRPr sz="1600" b="1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/>
                        <a:t>OUR PROJECT</a:t>
                      </a:r>
                      <a:endParaRPr sz="1600" b="1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0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Dataset</a:t>
                      </a:r>
                      <a:endParaRPr/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Retinal datasets with Chinese-language metadata (various sources)</a:t>
                      </a:r>
                      <a:endParaRPr sz="16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 dirty="0"/>
                        <a:t>ODIR-5K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 dirty="0"/>
                        <a:t>binocular fundus set (left + right) with keywords </a:t>
                      </a:r>
                      <a:endParaRPr sz="1600" b="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0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/>
                        <a:t>Text encoder</a:t>
                      </a:r>
                      <a:endParaRPr sz="1600" b="1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/>
                        <a:t>Trained on Chinese</a:t>
                      </a:r>
                      <a:endParaRPr sz="1600" b="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/>
                        <a:t>English biomedical (PubMedBERT/BioBERT)</a:t>
                      </a:r>
                      <a:endParaRPr sz="1600" b="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/>
                        <a:t>Prompts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strike="noStrike" cap="none"/>
                        <a:t>Best in </a:t>
                      </a:r>
                      <a:r>
                        <a:rPr lang="en-US" sz="1600" b="0" u="none" strike="noStrike" cap="none"/>
                        <a:t>Chinese</a:t>
                      </a:r>
                      <a:endParaRPr sz="1600" b="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/>
                        <a:t>Plain English </a:t>
                      </a:r>
                      <a:r>
                        <a:rPr lang="en-US" sz="1600" u="none" strike="noStrike" cap="none"/>
                        <a:t>from ODIR keywords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/>
                        <a:t>Images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/>
                        <a:t>Both eyes </a:t>
                      </a:r>
                      <a:r>
                        <a:rPr lang="en-US" sz="1600" u="none" strike="noStrike" cap="none"/>
                        <a:t>(left + right)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/>
                        <a:t>Both eyes </a:t>
                      </a:r>
                      <a:r>
                        <a:rPr lang="en-US" sz="1600" u="none" strike="noStrike" cap="none"/>
                        <a:t>(left + right)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0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/>
                        <a:t>How we test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/>
                        <a:t>Zero-shot</a:t>
                      </a:r>
                      <a:r>
                        <a:rPr lang="en-US" sz="1600" u="none" strike="noStrike" cap="none"/>
                        <a:t> from words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/>
                        <a:t>Zero-shot + simple extra learner </a:t>
                      </a:r>
                      <a:r>
                        <a:rPr lang="en-US" sz="1600" u="none" strike="noStrike" cap="none"/>
                        <a:t>(linear probe)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40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/>
                        <a:t>Data handling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strike="noStrike" cap="none"/>
                        <a:t>Standard files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u="none" strike="noStrike" cap="none"/>
                        <a:t>Clean splits + LMDB </a:t>
                      </a:r>
                      <a:r>
                        <a:rPr lang="en-US" sz="1600" u="none" strike="noStrike" cap="none"/>
                        <a:t>for fast, repeatable runs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40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/>
                        <a:t>Aim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strike="noStrike" cap="none"/>
                        <a:t>Show open-vocabulary idea</a:t>
                      </a:r>
                      <a:endParaRPr sz="16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strike="noStrike" cap="none" dirty="0"/>
                        <a:t>Make it </a:t>
                      </a:r>
                      <a:r>
                        <a:rPr lang="en-US" sz="1600" b="0" u="none" strike="noStrike" cap="none" dirty="0"/>
                        <a:t>practical in English </a:t>
                      </a:r>
                      <a:r>
                        <a:rPr lang="en-US" sz="1600" u="none" strike="noStrike" cap="none" dirty="0"/>
                        <a:t>and easy to evaluate</a:t>
                      </a:r>
                      <a:endParaRPr sz="16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2575" marR="42575" marT="21275" marB="2127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0656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CHALLENGES</a:t>
            </a:r>
            <a:endParaRPr/>
          </a:p>
        </p:txBody>
      </p:sp>
      <p:pic>
        <p:nvPicPr>
          <p:cNvPr id="129" name="Google Shape;129;p2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36738" y="1899138"/>
            <a:ext cx="5041680" cy="3907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>
            <a:spLocks noGrp="1"/>
          </p:cNvSpPr>
          <p:nvPr>
            <p:ph type="body" idx="2"/>
          </p:nvPr>
        </p:nvSpPr>
        <p:spPr>
          <a:xfrm>
            <a:off x="5796903" y="1683975"/>
            <a:ext cx="5303913" cy="4076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b="1" i="0" u="none" strike="noStrike" cap="none"/>
              <a:t>GPU unavailability </a:t>
            </a:r>
            <a:r>
              <a:rPr lang="en-US" b="0" i="0" u="none" strike="noStrike" cap="none"/>
              <a:t>→ training and feature extraction were very slow</a:t>
            </a:r>
            <a:endParaRPr/>
          </a:p>
          <a:p>
            <a:pPr marL="457200" marR="0" lvl="0" indent="-4572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b="1" i="0" u="none" strike="noStrike" cap="none"/>
              <a:t>Runtime disconnections</a:t>
            </a:r>
            <a:r>
              <a:rPr lang="en-US" b="0" i="0" u="none" strike="noStrike" cap="none"/>
              <a:t> during long cells/runs</a:t>
            </a:r>
            <a:endParaRPr/>
          </a:p>
          <a:p>
            <a:pPr marL="457200" marR="0" lvl="0" indent="-4572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b="1" i="0" u="none" strike="noStrike" cap="none"/>
              <a:t>Memory limits (RAM)</a:t>
            </a:r>
            <a:r>
              <a:rPr lang="en-US" b="0" i="0" u="none" strike="noStrike" cap="none"/>
              <a:t> → out-of-memory errors on big batches</a:t>
            </a:r>
            <a:endParaRPr/>
          </a:p>
          <a:p>
            <a:pPr marL="457200" marR="0" lvl="0" indent="-4572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b="1" i="0" u="none" strike="noStrike" cap="none"/>
              <a:t>Library/version conflicts</a:t>
            </a:r>
            <a:r>
              <a:rPr lang="en-US" b="0" i="0" u="none" strike="noStrike" cap="none"/>
              <a:t> (Torch/CUDA/packages) blocking runs</a:t>
            </a:r>
            <a:endParaRPr/>
          </a:p>
          <a:p>
            <a:pPr marL="457200" marR="0" lvl="0" indent="-4572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b="1" i="0" u="none" strike="noStrike" cap="none"/>
              <a:t>Language mismatch</a:t>
            </a:r>
            <a:r>
              <a:rPr lang="en-US" b="0" i="0" u="none" strike="noStrike" cap="none"/>
              <a:t> (Chinese text model vs. English prompts) affecting accuracy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08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Prompt Geneartion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150" y="2258000"/>
            <a:ext cx="5044200" cy="282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6875" y="2258005"/>
            <a:ext cx="5562850" cy="2511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1280160" y="1097280"/>
            <a:ext cx="98208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Zero-shot evaluation</a:t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150" y="1740327"/>
            <a:ext cx="3721900" cy="30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0225" y="1740327"/>
            <a:ext cx="4203724" cy="30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1640</TotalTime>
  <Words>281</Words>
  <Application>Microsoft Office PowerPoint</Application>
  <PresentationFormat>Widescreen</PresentationFormat>
  <Paragraphs>53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Courier New</vt:lpstr>
      <vt:lpstr>Noto Sans Symbols</vt:lpstr>
      <vt:lpstr>Times New Roman</vt:lpstr>
      <vt:lpstr>Custom</vt:lpstr>
      <vt:lpstr>iDETECT: AI POWERED RETINAL DISEASE DETECTION FROM FUNDUS IMAGES</vt:lpstr>
      <vt:lpstr>CONTENTS</vt:lpstr>
      <vt:lpstr>INTRODUCTION</vt:lpstr>
      <vt:lpstr>PowerPoint Presentation</vt:lpstr>
      <vt:lpstr>RET-CLIP FOUNDATIONAL MODEL</vt:lpstr>
      <vt:lpstr>RET-CLIP: OUR PRACTICAL BUILD </vt:lpstr>
      <vt:lpstr>CHALLENGES</vt:lpstr>
      <vt:lpstr>Prompt Geneartion</vt:lpstr>
      <vt:lpstr>Zero-shot evaluation</vt:lpstr>
      <vt:lpstr>Results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shahbaaz ahmed</dc:creator>
  <cp:lastModifiedBy>SHAHBAAZ AHMED SADIQ</cp:lastModifiedBy>
  <cp:revision>3</cp:revision>
  <dcterms:modified xsi:type="dcterms:W3CDTF">2025-11-29T06:01:14Z</dcterms:modified>
</cp:coreProperties>
</file>